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7" r:id="rId4"/>
    <p:sldId id="274" r:id="rId5"/>
    <p:sldId id="272" r:id="rId6"/>
    <p:sldId id="273" r:id="rId7"/>
    <p:sldId id="275" r:id="rId8"/>
    <p:sldId id="277" r:id="rId9"/>
    <p:sldId id="282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8" r:id="rId22"/>
    <p:sldId id="299" r:id="rId23"/>
    <p:sldId id="290" r:id="rId24"/>
    <p:sldId id="291" r:id="rId25"/>
    <p:sldId id="293" r:id="rId26"/>
    <p:sldId id="292" r:id="rId27"/>
    <p:sldId id="294" r:id="rId28"/>
    <p:sldId id="295" r:id="rId29"/>
    <p:sldId id="296" r:id="rId30"/>
    <p:sldId id="297" r:id="rId31"/>
    <p:sldId id="2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인호" initials="정인" lastIdx="3" clrIdx="0">
    <p:extLst>
      <p:ext uri="{19B8F6BF-5375-455C-9EA6-DF929625EA0E}">
        <p15:presenceInfo xmlns:p15="http://schemas.microsoft.com/office/powerpoint/2012/main" userId="d82b830b3cc3a3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9900"/>
    <a:srgbClr val="0077A3"/>
    <a:srgbClr val="000000"/>
    <a:srgbClr val="FFFFFF"/>
    <a:srgbClr val="F1B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3T19:00:37.83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6T05:17:53.03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7710-B919-4F3A-8FE3-E6315A105D5D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F839-71C5-49A6-BE0C-987A51DDB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BDC1A73-07D4-44D7-8C50-02795BDD9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2" y="1280303"/>
            <a:ext cx="720609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072AB-674C-45AA-A73F-DFB75A42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B0D5-BF58-48A9-B762-F56C2B2C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1pPr>
            <a:lvl2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2pPr>
            <a:lvl3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3pPr>
            <a:lvl4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4pPr>
            <a:lvl5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CCA9E-5458-495B-8A27-0B8EBBF6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692E4-0AAD-450E-A323-41EF54F4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06956-EDD1-44ED-87B6-59C04233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D6D73D56-77EB-4572-8497-63B366FF0845}" type="slidenum">
              <a:rPr lang="ko-KR" altLang="en-US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FEECAD-8FE5-460C-AD01-72FF6CBB5D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E4D26-2B84-43DC-BF10-90FE138F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C003F-4830-4A39-98B0-9EE7E4FEA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B26FA-C382-4B8C-98AC-6E4D0258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FE168-6DA2-4FA3-A89E-226A57E6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282-1E0F-478C-BDC2-0A90B9B67356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508458-DA70-4740-834C-FE241E04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90F17-60F8-4B67-82E8-3028113D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312C60-7639-4DF0-A258-98620721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A92C7-7726-4594-8047-1D32B4E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84F0B-9B6F-4D40-B378-BDF555A4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202A3-A7D3-43B1-89EA-B38BCFBC0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645BD-DB16-4363-A2BE-C345192C3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3A5957-5982-4A6D-BAFE-4016EFD64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A66797-E940-4508-8655-24203B35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D2A8-54AF-4345-BA6E-DEB1F05C62AA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1503D0-7686-4255-95B7-EC7968E5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EC232E-A1D4-4C64-9180-D5B0C623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5C7A77-E346-4A9B-B5FE-F066743EE1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2A1D3-04B3-4FC0-97B7-826DCBA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1B412B-4B14-4767-B20D-586B0400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60AC-A223-4A66-9DB4-BFF60E28A09C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EE5AD3-CDB6-4F89-9D78-9039B75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EB455-44FE-4969-8D20-39536363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066287-1FD9-496B-AE46-D50FD7702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1" y="1965676"/>
            <a:ext cx="720609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0AE2FB-DBDC-4979-937B-B5CDBB5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EFBAA3-312E-46DD-B637-31EB94E3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590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CA7FC-FD7B-4E9D-B981-107CC115B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C079943F-1803-4907-BFBC-9F0465A999A9}" type="datetime1">
              <a:rPr lang="ko-KR" altLang="en-US" smtClean="0"/>
              <a:pPr/>
              <a:t>2021-02-28</a:t>
            </a:fld>
            <a:endParaRPr lang="ko-KR" altLang="en-US" b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0307A-A7E8-44A9-992D-04FFF6C2D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 b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EA375-5E1A-4812-A4A6-56416D110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D6D73D56-77EB-4572-8497-63B366FF0845}" type="slidenum">
              <a:rPr lang="ko-KR" altLang="en-US" smtClean="0"/>
              <a:pPr/>
              <a:t>‹#›</a:t>
            </a:fld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4580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KoPubWorld돋움체 Bold" panose="000008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1D6E68-2A92-4A9C-A388-E08D2585CB3D}"/>
              </a:ext>
            </a:extLst>
          </p:cNvPr>
          <p:cNvSpPr/>
          <p:nvPr/>
        </p:nvSpPr>
        <p:spPr>
          <a:xfrm>
            <a:off x="10395751" y="5947550"/>
            <a:ext cx="146481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2021-02-23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)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발표자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200" i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KoPubWorld돋움체 Light" panose="00000300000000000000" pitchFamily="2" charset="-127"/>
              </a:rPr>
              <a:t>정인호</a:t>
            </a:r>
            <a:endParaRPr kumimoji="0" lang="ko-KR" altLang="en-US" sz="1200" b="0" i="1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38553-557B-4F98-A917-4585B274FF89}"/>
              </a:ext>
            </a:extLst>
          </p:cNvPr>
          <p:cNvSpPr txBox="1"/>
          <p:nvPr/>
        </p:nvSpPr>
        <p:spPr>
          <a:xfrm>
            <a:off x="2494930" y="4514356"/>
            <a:ext cx="7202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KoPubWorld돋움체 Bold" panose="00000800000000000000" pitchFamily="2" charset="-127"/>
              </a:rPr>
              <a:t>Week 06. Lab 09-1,2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exp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연산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함수가 나오기 전까지는 </a:t>
            </a:r>
            <a:r>
              <a:rPr lang="en-US" altLang="ko-KR" dirty="0"/>
              <a:t>activation function</a:t>
            </a:r>
            <a:r>
              <a:rPr lang="ko-KR" altLang="en-US" dirty="0"/>
              <a:t>이 </a:t>
            </a:r>
            <a:r>
              <a:rPr lang="en-US" altLang="ko-KR" dirty="0"/>
              <a:t>smooth</a:t>
            </a:r>
            <a:r>
              <a:rPr lang="ko-KR" altLang="en-US" dirty="0"/>
              <a:t>해야 </a:t>
            </a:r>
            <a:r>
              <a:rPr lang="en-US" altLang="ko-KR" dirty="0"/>
              <a:t>w </a:t>
            </a:r>
            <a:r>
              <a:rPr lang="ko-KR" altLang="en-US" dirty="0"/>
              <a:t>업데이트가 잘된다고 생각해서 </a:t>
            </a:r>
            <a:r>
              <a:rPr lang="en-US" altLang="ko-KR" dirty="0"/>
              <a:t>exp </a:t>
            </a:r>
            <a:r>
              <a:rPr lang="ko-KR" altLang="en-US" dirty="0"/>
              <a:t>연산이 들어간 </a:t>
            </a:r>
            <a:r>
              <a:rPr lang="ko-KR" altLang="en-US" dirty="0" err="1"/>
              <a:t>시그모이드</a:t>
            </a:r>
            <a:r>
              <a:rPr lang="en-US" altLang="ko-KR" dirty="0"/>
              <a:t>, tanh </a:t>
            </a:r>
            <a:r>
              <a:rPr lang="ko-KR" altLang="en-US" dirty="0"/>
              <a:t>함수를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하지만 실제로는 </a:t>
            </a:r>
            <a:r>
              <a:rPr lang="en-US" altLang="ko-KR" dirty="0">
                <a:solidFill>
                  <a:srgbClr val="FF0000"/>
                </a:solidFill>
              </a:rPr>
              <a:t>smooth</a:t>
            </a:r>
            <a:r>
              <a:rPr lang="ko-KR" altLang="en-US" dirty="0">
                <a:solidFill>
                  <a:srgbClr val="FF0000"/>
                </a:solidFill>
              </a:rPr>
              <a:t>한 구간에서 업데이트 속도가 굉장히 </a:t>
            </a:r>
            <a:r>
              <a:rPr lang="ko-KR" altLang="en-US" dirty="0" err="1">
                <a:solidFill>
                  <a:srgbClr val="FF0000"/>
                </a:solidFill>
              </a:rPr>
              <a:t>느려졌다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b="1" dirty="0" err="1"/>
              <a:t>시그모이드</a:t>
            </a:r>
            <a:r>
              <a:rPr lang="ko-KR" altLang="en-US" b="1" dirty="0"/>
              <a:t> 함수는 </a:t>
            </a:r>
            <a:r>
              <a:rPr lang="en-US" altLang="ko-KR" b="1" dirty="0"/>
              <a:t>last layer</a:t>
            </a:r>
            <a:r>
              <a:rPr lang="ko-KR" altLang="en-US" b="1" dirty="0"/>
              <a:t>에서 </a:t>
            </a:r>
            <a:r>
              <a:rPr lang="en-US" altLang="ko-KR" b="1" dirty="0">
                <a:solidFill>
                  <a:srgbClr val="FF0000"/>
                </a:solidFill>
              </a:rPr>
              <a:t>output function</a:t>
            </a:r>
            <a:r>
              <a:rPr lang="ko-KR" altLang="en-US" b="1" dirty="0"/>
              <a:t>으로 이용하자</a:t>
            </a:r>
            <a:r>
              <a:rPr lang="en-US" altLang="ko-KR" b="1" dirty="0"/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활성화 함수 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– tanh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6146" name="Picture 2" descr="딥러닝에서 사용하는 활성화함수">
            <a:extLst>
              <a:ext uri="{FF2B5EF4-FFF2-40B4-BE49-F238E27FC236}">
                <a16:creationId xmlns:a16="http://schemas.microsoft.com/office/drawing/2014/main" id="{F9555B21-F6C4-4222-B995-8DCD818982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3" y="1789717"/>
            <a:ext cx="6021034" cy="382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4C09DB-67CE-4ACF-AD1F-4F78ACF33D70}"/>
              </a:ext>
            </a:extLst>
          </p:cNvPr>
          <p:cNvSpPr txBox="1"/>
          <p:nvPr/>
        </p:nvSpPr>
        <p:spPr>
          <a:xfrm>
            <a:off x="7022967" y="2274838"/>
            <a:ext cx="495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Non zero-centered </a:t>
            </a:r>
            <a:r>
              <a:rPr lang="ko-KR" altLang="en-US" sz="2400" dirty="0"/>
              <a:t>문제를 제외하고는 </a:t>
            </a:r>
            <a:r>
              <a:rPr lang="ko-KR" altLang="en-US" sz="2400" dirty="0" err="1"/>
              <a:t>시그모이드</a:t>
            </a:r>
            <a:r>
              <a:rPr lang="ko-KR" altLang="en-US" sz="2400" dirty="0"/>
              <a:t> 함수와 같은 문제를 안고 있기때문에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tanh </a:t>
            </a:r>
            <a:r>
              <a:rPr lang="ko-KR" altLang="en-US" sz="2400" b="1" dirty="0"/>
              <a:t>함수도 </a:t>
            </a:r>
            <a:r>
              <a:rPr lang="en-US" altLang="ko-KR" sz="2400" b="1" dirty="0">
                <a:solidFill>
                  <a:srgbClr val="FF0000"/>
                </a:solidFill>
              </a:rPr>
              <a:t>output function</a:t>
            </a:r>
            <a:r>
              <a:rPr lang="ko-KR" altLang="en-US" sz="2400" b="1" dirty="0">
                <a:solidFill>
                  <a:srgbClr val="FF0000"/>
                </a:solidFill>
              </a:rPr>
              <a:t>으로만 이용하자</a:t>
            </a:r>
          </a:p>
        </p:txBody>
      </p:sp>
    </p:spTree>
    <p:extLst>
      <p:ext uri="{BB962C8B-B14F-4D97-AF65-F5344CB8AC3E}">
        <p14:creationId xmlns:p14="http://schemas.microsoft.com/office/powerpoint/2010/main" val="128351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 err="1">
                <a:solidFill>
                  <a:srgbClr val="3D4144"/>
                </a:solidFill>
                <a:effectLst/>
                <a:latin typeface="-apple-system"/>
              </a:rPr>
              <a:t>ReLu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 </a:t>
            </a:r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함수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194" name="Picture 2" descr="06. 비선형 활성화 함수(Activation function) - PyTorch로 시작하는 딥 러닝 입문">
            <a:extLst>
              <a:ext uri="{FF2B5EF4-FFF2-40B4-BE49-F238E27FC236}">
                <a16:creationId xmlns:a16="http://schemas.microsoft.com/office/drawing/2014/main" id="{5C67BA71-1DA2-4FC2-BE9F-C6BDD1AB9A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37912" cy="371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A70FE-4C5E-4C48-92DA-00ED1CD18168}"/>
              </a:ext>
            </a:extLst>
          </p:cNvPr>
          <p:cNvSpPr txBox="1"/>
          <p:nvPr/>
        </p:nvSpPr>
        <p:spPr>
          <a:xfrm>
            <a:off x="6579907" y="1869485"/>
            <a:ext cx="49584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Gradient</a:t>
            </a:r>
            <a:r>
              <a:rPr lang="ko-KR" altLang="en-US" sz="2400" dirty="0"/>
              <a:t>가 소실되는 부분이 </a:t>
            </a:r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</a:rPr>
              <a:t>군데로 줄었다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/>
          </a:p>
          <a:p>
            <a:r>
              <a:rPr lang="en-US" altLang="ko-KR" sz="2400" dirty="0"/>
              <a:t>Exp </a:t>
            </a:r>
            <a:r>
              <a:rPr lang="ko-KR" altLang="en-US" sz="2400" dirty="0"/>
              <a:t>연산이 없는 아주 단순한 </a:t>
            </a:r>
            <a:r>
              <a:rPr lang="en-US" altLang="ko-KR" sz="2400" dirty="0"/>
              <a:t>nonlinear </a:t>
            </a:r>
            <a:r>
              <a:rPr lang="ko-KR" altLang="en-US" sz="2400" dirty="0"/>
              <a:t>함수라서 </a:t>
            </a:r>
            <a:r>
              <a:rPr lang="en-US" altLang="ko-KR" sz="2400" dirty="0"/>
              <a:t>loss </a:t>
            </a:r>
            <a:r>
              <a:rPr lang="ko-KR" altLang="en-US" sz="2400" dirty="0"/>
              <a:t>수렴 속도가 </a:t>
            </a:r>
            <a:r>
              <a:rPr lang="en-US" altLang="ko-KR" sz="2400" dirty="0"/>
              <a:t>sigmoid, tanh</a:t>
            </a:r>
            <a:r>
              <a:rPr lang="ko-KR" altLang="en-US" sz="2400" dirty="0"/>
              <a:t>에 비해 </a:t>
            </a:r>
            <a:r>
              <a:rPr lang="en-US" altLang="ko-KR" sz="2400" b="1" dirty="0">
                <a:solidFill>
                  <a:srgbClr val="FF0000"/>
                </a:solidFill>
              </a:rPr>
              <a:t>6</a:t>
            </a:r>
            <a:r>
              <a:rPr lang="ko-KR" altLang="en-US" sz="2400" b="1" dirty="0">
                <a:solidFill>
                  <a:srgbClr val="FF0000"/>
                </a:solidFill>
              </a:rPr>
              <a:t>배나 빨라졌다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하지만 </a:t>
            </a:r>
            <a:r>
              <a:rPr lang="en-US" altLang="ko-KR" sz="2400" dirty="0"/>
              <a:t>0 or </a:t>
            </a:r>
            <a:r>
              <a:rPr lang="ko-KR" altLang="en-US" sz="2400" dirty="0"/>
              <a:t>양수의 값만 출력하기때문에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chemeClr val="accent1"/>
                </a:solidFill>
              </a:rPr>
              <a:t>지그재그 현상이 존재한다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3D4144"/>
                </a:solidFill>
                <a:latin typeface="-apple-system"/>
              </a:rPr>
              <a:t>ReLu</a:t>
            </a:r>
            <a:r>
              <a:rPr lang="en-US" altLang="ko-KR" dirty="0">
                <a:solidFill>
                  <a:srgbClr val="3D4144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3D4144"/>
                </a:solidFill>
                <a:latin typeface="-apple-system"/>
              </a:rPr>
              <a:t>함수 </a:t>
            </a:r>
            <a:r>
              <a:rPr lang="en-US" altLang="ko-KR" dirty="0">
                <a:solidFill>
                  <a:srgbClr val="3D4144"/>
                </a:solidFill>
                <a:latin typeface="-apple-system"/>
              </a:rPr>
              <a:t>– dead </a:t>
            </a:r>
            <a:r>
              <a:rPr lang="en-US" altLang="ko-KR" dirty="0" err="1">
                <a:solidFill>
                  <a:srgbClr val="3D4144"/>
                </a:solidFill>
                <a:latin typeface="-apple-system"/>
              </a:rPr>
              <a:t>relu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C003F1-52ED-4197-9B53-974A8384F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5055"/>
            <a:ext cx="6011944" cy="3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8E57F-4861-4E8B-AB03-2B352D1860AF}"/>
              </a:ext>
            </a:extLst>
          </p:cNvPr>
          <p:cNvSpPr txBox="1"/>
          <p:nvPr/>
        </p:nvSpPr>
        <p:spPr>
          <a:xfrm>
            <a:off x="7031005" y="1690688"/>
            <a:ext cx="4958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아직 기울기가 소실되는 부분이 있어 </a:t>
            </a:r>
            <a:endParaRPr lang="en-US" altLang="ko-KR" sz="2400" dirty="0"/>
          </a:p>
          <a:p>
            <a:r>
              <a:rPr lang="ko-KR" altLang="en-US" sz="2400" dirty="0"/>
              <a:t>전체 </a:t>
            </a:r>
            <a:r>
              <a:rPr lang="en-US" altLang="ko-KR" sz="2400" dirty="0"/>
              <a:t>layer</a:t>
            </a:r>
            <a:r>
              <a:rPr lang="ko-KR" altLang="en-US" sz="2400" dirty="0"/>
              <a:t>에서 </a:t>
            </a:r>
            <a:r>
              <a:rPr lang="en-US" altLang="ko-KR" sz="2400" dirty="0"/>
              <a:t>10~20% dead </a:t>
            </a:r>
            <a:r>
              <a:rPr lang="en-US" altLang="ko-KR" sz="2400" dirty="0" err="1"/>
              <a:t>relu</a:t>
            </a:r>
            <a:r>
              <a:rPr lang="ko-KR" altLang="en-US" sz="2400" dirty="0"/>
              <a:t> 현상이 발생하는데</a:t>
            </a:r>
            <a:r>
              <a:rPr lang="en-US" altLang="ko-KR" sz="2400" dirty="0"/>
              <a:t>,</a:t>
            </a:r>
          </a:p>
          <a:p>
            <a:endParaRPr lang="en-US" altLang="ko-KR" sz="2400" b="1" dirty="0"/>
          </a:p>
          <a:p>
            <a:r>
              <a:rPr lang="ko-KR" altLang="en-US" sz="2400" b="1" dirty="0" err="1"/>
              <a:t>시그모이드에</a:t>
            </a:r>
            <a:r>
              <a:rPr lang="ko-KR" altLang="en-US" sz="2400" b="1" dirty="0"/>
              <a:t> 비해 기울기 소실문제가 현저히 적어서 큰 문제를 일으키지 않고</a:t>
            </a:r>
            <a:r>
              <a:rPr lang="en-US" altLang="ko-KR" sz="2400" b="1" dirty="0"/>
              <a:t>, </a:t>
            </a:r>
          </a:p>
          <a:p>
            <a:r>
              <a:rPr lang="ko-KR" altLang="en-US" sz="2400" b="1" dirty="0"/>
              <a:t>훨씬 빠른 속도로 학습이 되기 때문에 </a:t>
            </a:r>
            <a:r>
              <a:rPr lang="en-US" altLang="ko-KR" sz="2400" b="1" dirty="0" err="1"/>
              <a:t>ReLu</a:t>
            </a:r>
            <a:r>
              <a:rPr lang="ko-KR" altLang="en-US" sz="2400" b="1" dirty="0"/>
              <a:t>를 쓰자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그 밖의 </a:t>
            </a:r>
            <a:r>
              <a:rPr lang="en-US" altLang="ko-KR" sz="2400" dirty="0" err="1">
                <a:solidFill>
                  <a:srgbClr val="3D4144"/>
                </a:solidFill>
                <a:latin typeface="-apple-system"/>
              </a:rPr>
              <a:t>ReLu</a:t>
            </a:r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함수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1A7CB-6FB5-43F5-83E0-8A9B35852413}"/>
              </a:ext>
            </a:extLst>
          </p:cNvPr>
          <p:cNvSpPr txBox="1"/>
          <p:nvPr/>
        </p:nvSpPr>
        <p:spPr>
          <a:xfrm>
            <a:off x="1102151" y="4215702"/>
            <a:ext cx="10177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밖에도 </a:t>
            </a:r>
            <a:r>
              <a:rPr lang="en-US" altLang="ko-KR" dirty="0" err="1"/>
              <a:t>relu</a:t>
            </a:r>
            <a:r>
              <a:rPr lang="ko-KR" altLang="en-US" dirty="0"/>
              <a:t>에서 조금 변형된 함수들이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Relu</a:t>
            </a:r>
            <a:r>
              <a:rPr lang="ko-KR" altLang="en-US" dirty="0"/>
              <a:t>에서 파라미터를 넣거나 약간의 비선형성을 가했기 때문에 속도 측면에서 </a:t>
            </a:r>
            <a:r>
              <a:rPr lang="en-US" altLang="ko-KR" dirty="0" err="1"/>
              <a:t>ReLu</a:t>
            </a:r>
            <a:r>
              <a:rPr lang="ko-KR" altLang="en-US" dirty="0"/>
              <a:t>가 좋음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Default activation function</a:t>
            </a:r>
            <a:r>
              <a:rPr lang="ko-KR" altLang="en-US" b="1" dirty="0"/>
              <a:t>으로 </a:t>
            </a:r>
            <a:r>
              <a:rPr lang="en-US" altLang="ko-KR" b="1" dirty="0" err="1"/>
              <a:t>ReLu</a:t>
            </a:r>
            <a:r>
              <a:rPr lang="ko-KR" altLang="en-US" b="1" dirty="0"/>
              <a:t>를 쓰고</a:t>
            </a:r>
            <a:r>
              <a:rPr lang="en-US" altLang="ko-KR" b="1" dirty="0"/>
              <a:t>, </a:t>
            </a:r>
            <a:r>
              <a:rPr lang="ko-KR" altLang="en-US" b="1" dirty="0"/>
              <a:t>약간의 성능을 위해 다른 </a:t>
            </a:r>
            <a:r>
              <a:rPr lang="ko-KR" altLang="en-US" b="1" dirty="0" err="1"/>
              <a:t>렐루나</a:t>
            </a:r>
            <a:r>
              <a:rPr lang="ko-KR" altLang="en-US" b="1" dirty="0"/>
              <a:t> </a:t>
            </a:r>
            <a:r>
              <a:rPr lang="en-US" altLang="ko-KR" b="1" dirty="0" err="1"/>
              <a:t>maxout</a:t>
            </a:r>
            <a:r>
              <a:rPr lang="en-US" altLang="ko-KR" b="1" dirty="0"/>
              <a:t> </a:t>
            </a:r>
            <a:r>
              <a:rPr lang="ko-KR" altLang="en-US" b="1" dirty="0"/>
              <a:t>함수를 써볼 수 있음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0244" name="Picture 4" descr="합성곱 신경망 - 한빛출판네트워크">
            <a:extLst>
              <a:ext uri="{FF2B5EF4-FFF2-40B4-BE49-F238E27FC236}">
                <a16:creationId xmlns:a16="http://schemas.microsoft.com/office/drawing/2014/main" id="{D0610FB6-B9E4-449E-9A68-AA3AF7C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6" y="1574276"/>
            <a:ext cx="5809875" cy="20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모델에서 이루어지는 '딥러닝'">
            <a:extLst>
              <a:ext uri="{FF2B5EF4-FFF2-40B4-BE49-F238E27FC236}">
                <a16:creationId xmlns:a16="http://schemas.microsoft.com/office/drawing/2014/main" id="{5B02FFA3-A3B2-4D44-97B1-62835424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418" y="1329162"/>
            <a:ext cx="5302332" cy="26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Default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optimization</a:t>
            </a:r>
            <a:r>
              <a:rPr lang="ko-KR" altLang="en-US" sz="2800" b="1" dirty="0"/>
              <a:t>으로 </a:t>
            </a:r>
            <a:r>
              <a:rPr lang="en-US" altLang="ko-KR" sz="2800" b="1" dirty="0" err="1"/>
              <a:t>adam</a:t>
            </a:r>
            <a:r>
              <a:rPr lang="ko-KR" altLang="en-US" sz="2800" b="1" dirty="0"/>
              <a:t>을 쓰자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4F4F-336B-4FBF-8842-25CFCB4F191D}"/>
              </a:ext>
            </a:extLst>
          </p:cNvPr>
          <p:cNvSpPr txBox="1"/>
          <p:nvPr/>
        </p:nvSpPr>
        <p:spPr>
          <a:xfrm>
            <a:off x="5388990" y="2967335"/>
            <a:ext cx="141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why?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1422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/>
          <a:lstStyle/>
          <a:p>
            <a:r>
              <a:rPr lang="en-US" altLang="ko-KR" dirty="0"/>
              <a:t>Optimization</a:t>
            </a:r>
            <a:r>
              <a:rPr lang="ko-KR" altLang="en-US" dirty="0"/>
              <a:t>은 </a:t>
            </a:r>
            <a:r>
              <a:rPr lang="en-US" altLang="ko-KR" dirty="0"/>
              <a:t>cost</a:t>
            </a:r>
            <a:r>
              <a:rPr lang="ko-KR" altLang="en-US" dirty="0"/>
              <a:t>값을 가장 작게 만드는 최적의 </a:t>
            </a:r>
            <a:r>
              <a:rPr lang="en-US" altLang="ko-KR" dirty="0"/>
              <a:t>W </a:t>
            </a:r>
            <a:r>
              <a:rPr lang="ko-KR" altLang="en-US" dirty="0"/>
              <a:t>값을 찾는게 목표임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371ECF-6D2B-42BD-BD20-9F0D356E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827790"/>
            <a:ext cx="38195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n-Convex Optimization in Deep Learning | by ER RAQABI El Mehdi | The  Startup | Medium">
            <a:extLst>
              <a:ext uri="{FF2B5EF4-FFF2-40B4-BE49-F238E27FC236}">
                <a16:creationId xmlns:a16="http://schemas.microsoft.com/office/drawing/2014/main" id="{0E617BE2-93AB-4687-8370-EE270D1A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2040"/>
            <a:ext cx="5257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0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 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C80DA9-B920-4758-9B11-FB931A9F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153370"/>
            <a:ext cx="5760720" cy="32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CAE44-A560-4EA3-824A-13821CE5BCEE}"/>
              </a:ext>
            </a:extLst>
          </p:cNvPr>
          <p:cNvSpPr txBox="1"/>
          <p:nvPr/>
        </p:nvSpPr>
        <p:spPr>
          <a:xfrm>
            <a:off x="3136900" y="1363425"/>
            <a:ext cx="591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Optimization</a:t>
            </a:r>
            <a:r>
              <a:rPr lang="ko-KR" altLang="en-US" sz="2000" dirty="0"/>
              <a:t>에서 일어날 수 있는 가장 큰 문제점 </a:t>
            </a:r>
            <a:endParaRPr lang="en-US" altLang="ko-KR" sz="2000" dirty="0"/>
          </a:p>
          <a:p>
            <a:r>
              <a:rPr lang="en-US" altLang="ko-KR" dirty="0"/>
              <a:t>        (</a:t>
            </a:r>
            <a:r>
              <a:rPr lang="en-US" altLang="ko-KR" b="1" dirty="0"/>
              <a:t>SGD</a:t>
            </a:r>
            <a:r>
              <a:rPr lang="ko-KR" altLang="en-US" dirty="0"/>
              <a:t>는 이 두 문제를 모두 가지고 있음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50443-A607-444B-BBBE-E2BF23A2F20B}"/>
              </a:ext>
            </a:extLst>
          </p:cNvPr>
          <p:cNvSpPr txBox="1"/>
          <p:nvPr/>
        </p:nvSpPr>
        <p:spPr>
          <a:xfrm>
            <a:off x="7218680" y="2274838"/>
            <a:ext cx="42722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Local minima </a:t>
            </a:r>
          </a:p>
          <a:p>
            <a:r>
              <a:rPr lang="ko-KR" altLang="en-US" dirty="0" err="1"/>
              <a:t>최극소</a:t>
            </a:r>
            <a:r>
              <a:rPr lang="ko-KR" altLang="en-US" dirty="0"/>
              <a:t> 지점이 아닌데</a:t>
            </a:r>
            <a:r>
              <a:rPr lang="en-US" altLang="ko-KR" dirty="0"/>
              <a:t> </a:t>
            </a:r>
            <a:r>
              <a:rPr lang="ko-KR" altLang="en-US" dirty="0"/>
              <a:t>기울기가 </a:t>
            </a:r>
            <a:r>
              <a:rPr lang="en-US" altLang="ko-KR" dirty="0"/>
              <a:t>0</a:t>
            </a:r>
            <a:r>
              <a:rPr lang="ko-KR" altLang="en-US" dirty="0"/>
              <a:t>인 극소 지점에 걸렸을 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2.  Saddle point</a:t>
            </a:r>
          </a:p>
          <a:p>
            <a:r>
              <a:rPr lang="ko-KR" altLang="en-US" dirty="0"/>
              <a:t>기울기가 </a:t>
            </a:r>
            <a:r>
              <a:rPr lang="en-US" altLang="ko-KR" dirty="0"/>
              <a:t>0</a:t>
            </a:r>
            <a:r>
              <a:rPr lang="ko-KR" altLang="en-US" dirty="0"/>
              <a:t>은 아니지만</a:t>
            </a:r>
            <a:r>
              <a:rPr lang="en-US" altLang="ko-KR" dirty="0"/>
              <a:t>, </a:t>
            </a:r>
            <a:r>
              <a:rPr lang="ko-KR" altLang="en-US" dirty="0"/>
              <a:t>너무 작아서 평평한 지점에 걸렸을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업데이트 속도가 너무나도 </a:t>
            </a:r>
            <a:r>
              <a:rPr lang="ko-KR" altLang="en-US" b="1" dirty="0" err="1"/>
              <a:t>느려진다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38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 – saddle point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를 해결하자</a:t>
            </a:r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.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130" y="1380399"/>
            <a:ext cx="5793740" cy="6205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Optimization</a:t>
            </a:r>
            <a:r>
              <a:rPr lang="ko-KR" altLang="en-US" dirty="0"/>
              <a:t>은 크게 </a:t>
            </a:r>
            <a:r>
              <a:rPr lang="en-US" altLang="ko-KR" dirty="0"/>
              <a:t>2</a:t>
            </a:r>
            <a:r>
              <a:rPr lang="ko-KR" altLang="en-US" dirty="0"/>
              <a:t>가지 방식으로 발전해왔다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288CE-99D6-4826-B21D-CEF10A73DB01}"/>
              </a:ext>
            </a:extLst>
          </p:cNvPr>
          <p:cNvSpPr txBox="1"/>
          <p:nvPr/>
        </p:nvSpPr>
        <p:spPr>
          <a:xfrm>
            <a:off x="1602463" y="213307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가속도를 추가한 모멘텀 방식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6123BA-231B-42C4-B636-E4BD9B8C113B}"/>
              </a:ext>
            </a:extLst>
          </p:cNvPr>
          <p:cNvGrpSpPr/>
          <p:nvPr/>
        </p:nvGrpSpPr>
        <p:grpSpPr>
          <a:xfrm>
            <a:off x="0" y="2656288"/>
            <a:ext cx="6029540" cy="3134515"/>
            <a:chOff x="278846" y="2756096"/>
            <a:chExt cx="5563154" cy="24702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6B95F2-E5E9-4669-B954-B2E53BF4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46" y="2756096"/>
              <a:ext cx="5544244" cy="24702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DBE0D9-3DAD-4F05-A6C2-FE6958651AC4}"/>
                </a:ext>
              </a:extLst>
            </p:cNvPr>
            <p:cNvSpPr/>
            <p:nvPr/>
          </p:nvSpPr>
          <p:spPr>
            <a:xfrm>
              <a:off x="914400" y="4531360"/>
              <a:ext cx="2001520" cy="213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494129-384F-4E59-B6B7-4159B097C2D2}"/>
                </a:ext>
              </a:extLst>
            </p:cNvPr>
            <p:cNvSpPr/>
            <p:nvPr/>
          </p:nvSpPr>
          <p:spPr>
            <a:xfrm>
              <a:off x="3891280" y="4921004"/>
              <a:ext cx="1950720" cy="172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2E9441-02BB-48C1-B4FC-AEE6BC086426}"/>
              </a:ext>
            </a:extLst>
          </p:cNvPr>
          <p:cNvSpPr txBox="1"/>
          <p:nvPr/>
        </p:nvSpPr>
        <p:spPr>
          <a:xfrm>
            <a:off x="7800062" y="2133074"/>
            <a:ext cx="34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직선을 추구하는 </a:t>
            </a:r>
            <a:r>
              <a:rPr lang="ko-KR" altLang="en-US" b="1" dirty="0" err="1">
                <a:solidFill>
                  <a:schemeClr val="accent1"/>
                </a:solidFill>
              </a:rPr>
              <a:t>어댑티브</a:t>
            </a:r>
            <a:r>
              <a:rPr lang="ko-KR" altLang="en-US" b="1" dirty="0">
                <a:solidFill>
                  <a:schemeClr val="accent1"/>
                </a:solidFill>
              </a:rPr>
              <a:t> 방식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10C763-9776-42B5-93CC-014C7E83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08" y="2987132"/>
            <a:ext cx="6009045" cy="2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8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84ADF1AB-1D24-4EE4-B971-B228E2A3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14300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4A206-F426-4C36-B99E-4EA648F0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FBFE2-5C9E-4319-AB51-CBBF184B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복기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활성화 함수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Optimization</a:t>
            </a:r>
          </a:p>
          <a:p>
            <a:pPr algn="l"/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Wei</a:t>
            </a:r>
            <a:r>
              <a:rPr lang="en-US" altLang="ko-KR" b="1" dirty="0">
                <a:solidFill>
                  <a:srgbClr val="3D4144"/>
                </a:solidFill>
                <a:latin typeface="-apple-system"/>
              </a:rPr>
              <a:t>ght initialization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BD6C7-409E-4D00-AD0B-A3C1CD83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AF0D3-07B9-4F1C-A1DD-60C19E21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모두가한걸음씩성장하는</a:t>
            </a:r>
            <a:r>
              <a:rPr lang="en-US" altLang="ko-KR" dirty="0" err="1"/>
              <a:t>Pytorch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21615-EEE9-4865-83B8-A7487FA7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</a:t>
            </a:fld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99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A2E71B-D8AA-458D-8095-C39DA7A4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20" y="1412217"/>
            <a:ext cx="7172960" cy="40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2D64C-C170-413D-ADD7-6F99AFB67194}"/>
              </a:ext>
            </a:extLst>
          </p:cNvPr>
          <p:cNvSpPr txBox="1"/>
          <p:nvPr/>
        </p:nvSpPr>
        <p:spPr>
          <a:xfrm>
            <a:off x="1461770" y="5670234"/>
            <a:ext cx="926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방식의 장점을 모두 섞은 </a:t>
            </a:r>
            <a:r>
              <a:rPr lang="en-US" altLang="ko-KR" sz="2400" b="1" dirty="0"/>
              <a:t>Adam</a:t>
            </a:r>
            <a:r>
              <a:rPr lang="ko-KR" altLang="en-US" sz="2400" b="1" dirty="0"/>
              <a:t>이나 </a:t>
            </a:r>
            <a:r>
              <a:rPr lang="en-US" altLang="ko-KR" sz="2400" b="1" dirty="0" err="1"/>
              <a:t>AdamW</a:t>
            </a:r>
            <a:r>
              <a:rPr lang="ko-KR" altLang="en-US" sz="2400" b="1" dirty="0"/>
              <a:t>를 </a:t>
            </a:r>
            <a:r>
              <a:rPr lang="en-US" altLang="ko-KR" sz="2400" b="1" dirty="0"/>
              <a:t>default</a:t>
            </a:r>
            <a:r>
              <a:rPr lang="ko-KR" altLang="en-US" sz="2400" b="1" dirty="0"/>
              <a:t>로 쓰자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173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69B464-E2C3-41CA-93D3-2383A84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28" y="1218058"/>
            <a:ext cx="5616544" cy="4976906"/>
          </a:xfrm>
          <a:prstGeom prst="rect">
            <a:avLst/>
          </a:prstGeom>
        </p:spPr>
      </p:pic>
      <p:pic>
        <p:nvPicPr>
          <p:cNvPr id="15" name="Picture 2" descr="06. 비선형 활성화 함수(Activation function) - PyTorch로 시작하는 딥 러닝 입문">
            <a:extLst>
              <a:ext uri="{FF2B5EF4-FFF2-40B4-BE49-F238E27FC236}">
                <a16:creationId xmlns:a16="http://schemas.microsoft.com/office/drawing/2014/main" id="{3AD29E9B-A109-4FCB-8E54-5C4824962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77" y="4389716"/>
            <a:ext cx="2548116" cy="18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딥러닝에서 사용하는 활성화함수">
            <a:extLst>
              <a:ext uri="{FF2B5EF4-FFF2-40B4-BE49-F238E27FC236}">
                <a16:creationId xmlns:a16="http://schemas.microsoft.com/office/drawing/2014/main" id="{4DD8DB8F-2A58-4E6E-A22A-9B2436FE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11" y="2653928"/>
            <a:ext cx="2647882" cy="1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09-1. 활성화 함수(Activation function)">
            <a:extLst>
              <a:ext uri="{FF2B5EF4-FFF2-40B4-BE49-F238E27FC236}">
                <a16:creationId xmlns:a16="http://schemas.microsoft.com/office/drawing/2014/main" id="{F630BDDF-85A0-4689-87F9-9FF574F77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43" y="824748"/>
            <a:ext cx="2491818" cy="178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4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1EF05-17A5-4353-B5EC-75448966D05C}"/>
              </a:ext>
            </a:extLst>
          </p:cNvPr>
          <p:cNvSpPr txBox="1"/>
          <p:nvPr/>
        </p:nvSpPr>
        <p:spPr>
          <a:xfrm>
            <a:off x="7411255" y="1999427"/>
            <a:ext cx="431190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효과는 확연히 좋다</a:t>
            </a:r>
            <a:r>
              <a:rPr lang="en-US" altLang="ko-KR" sz="2400" b="1" dirty="0"/>
              <a:t>.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1"/>
                </a:solidFill>
              </a:rPr>
              <a:t>먼저 </a:t>
            </a:r>
            <a:r>
              <a:rPr lang="ko-KR" altLang="en-US" dirty="0" err="1">
                <a:solidFill>
                  <a:schemeClr val="accent1"/>
                </a:solidFill>
              </a:rPr>
              <a:t>시그모이드</a:t>
            </a:r>
            <a:r>
              <a:rPr lang="en-US" altLang="ko-KR" dirty="0">
                <a:solidFill>
                  <a:schemeClr val="accent1"/>
                </a:solidFill>
              </a:rPr>
              <a:t>, tanh </a:t>
            </a:r>
            <a:r>
              <a:rPr lang="ko-KR" altLang="en-US" dirty="0">
                <a:solidFill>
                  <a:schemeClr val="accent1"/>
                </a:solidFill>
              </a:rPr>
              <a:t>함수를 기준으로 설명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C32DE85-A515-438A-B252-E43154F3F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0" y="1690688"/>
            <a:ext cx="6225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E2414-93AA-439A-A0CD-3F1649693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786882" cy="38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A1BB1-31D3-45D3-9DE0-0D62FC2ACCA4}"/>
              </a:ext>
            </a:extLst>
          </p:cNvPr>
          <p:cNvSpPr txBox="1"/>
          <p:nvPr/>
        </p:nvSpPr>
        <p:spPr>
          <a:xfrm>
            <a:off x="7782560" y="1930400"/>
            <a:ext cx="4287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가중치 </a:t>
            </a:r>
            <a:r>
              <a:rPr lang="en-US" altLang="ko-KR" sz="2400" b="1" dirty="0"/>
              <a:t>W</a:t>
            </a:r>
            <a:r>
              <a:rPr lang="ko-KR" altLang="en-US" sz="2400" b="1" dirty="0"/>
              <a:t>가 전부 </a:t>
            </a:r>
            <a:r>
              <a:rPr lang="en-US" altLang="ko-KR" sz="2400" b="1" dirty="0"/>
              <a:t>0</a:t>
            </a:r>
            <a:r>
              <a:rPr lang="ko-KR" altLang="en-US" sz="2400" b="1" dirty="0"/>
              <a:t>이나 동일한 값이면</a:t>
            </a:r>
            <a:r>
              <a:rPr lang="en-US" altLang="ko-KR" sz="2400" b="1" dirty="0"/>
              <a:t>?</a:t>
            </a:r>
          </a:p>
          <a:p>
            <a:endParaRPr lang="en-US" altLang="ko-KR" sz="2400" dirty="0"/>
          </a:p>
          <a:p>
            <a:r>
              <a:rPr lang="ko-KR" altLang="en-US" sz="2400" dirty="0"/>
              <a:t>입력 값에서부터 모든 뉴런이 전부 같은 값을 내놓기 때문에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b="1" dirty="0"/>
              <a:t>활성화 함수가 작동하지 않아 </a:t>
            </a:r>
            <a:r>
              <a:rPr lang="en-US" altLang="ko-KR" sz="2400" b="1" dirty="0"/>
              <a:t>layer</a:t>
            </a:r>
            <a:r>
              <a:rPr lang="ko-KR" altLang="en-US" sz="2400" b="1" dirty="0"/>
              <a:t>의 의미가 없어짐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7344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D35E61-EB41-4442-A1F6-358FCA52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100414" cy="399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8243A-C7B6-4741-AA20-6CCB1A16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0785"/>
            <a:ext cx="4150995" cy="399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F9049-C1AA-466F-8C5A-D3421932C0AD}"/>
              </a:ext>
            </a:extLst>
          </p:cNvPr>
          <p:cNvSpPr txBox="1"/>
          <p:nvPr/>
        </p:nvSpPr>
        <p:spPr>
          <a:xfrm>
            <a:off x="8153400" y="1690688"/>
            <a:ext cx="354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곡선 함수인 </a:t>
            </a:r>
            <a:r>
              <a:rPr lang="ko-KR" altLang="en-US" sz="2400" dirty="0" err="1"/>
              <a:t>시그모이드</a:t>
            </a:r>
            <a:r>
              <a:rPr lang="en-US" altLang="ko-KR" sz="2400" dirty="0"/>
              <a:t>, tanh </a:t>
            </a:r>
            <a:r>
              <a:rPr lang="ko-KR" altLang="en-US" sz="2400" dirty="0"/>
              <a:t>함수를 기준으로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그렇다면</a:t>
            </a:r>
            <a:r>
              <a:rPr lang="en-US" altLang="ko-KR" sz="2400" dirty="0"/>
              <a:t> </a:t>
            </a:r>
            <a:r>
              <a:rPr lang="ko-KR" altLang="en-US" sz="2400" dirty="0"/>
              <a:t>임의의 작은 값들을 랜덤으로 부여해준다면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Layer</a:t>
            </a:r>
            <a:r>
              <a:rPr lang="ko-KR" altLang="en-US" sz="2400" b="1" dirty="0"/>
              <a:t>가 깊어질수록 기울기 소실 문제를 가속화 시킨다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366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280" y="2210050"/>
            <a:ext cx="4668520" cy="2437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/>
              <a:t>유니폼 분포로 범위를 </a:t>
            </a:r>
            <a:r>
              <a:rPr lang="en-US" altLang="ko-KR" sz="2800" b="1" dirty="0"/>
              <a:t>-1~1 </a:t>
            </a:r>
            <a:r>
              <a:rPr lang="ko-KR" altLang="en-US" sz="2800" b="1" dirty="0"/>
              <a:t>사이로 배정시키면 어떻게 될까</a:t>
            </a:r>
            <a:r>
              <a:rPr lang="en-US" altLang="ko-KR" sz="2800" b="1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FF9A2-E66F-4516-BFD0-8D5B18F4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1897535"/>
            <a:ext cx="5567680" cy="36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모두가한걸음씩성장하는</a:t>
            </a:r>
            <a:r>
              <a:rPr lang="en-US" altLang="ko-KR" dirty="0" err="1"/>
              <a:t>Pytorch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95" y="5471208"/>
            <a:ext cx="828016" cy="102166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b="1" dirty="0"/>
              <a:t> 뉴런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100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F7FE3-6A64-41CC-97B2-E1C258AB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72" y="1792740"/>
            <a:ext cx="4036062" cy="35764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1AB90-A1FD-4FBF-B2A9-4BEE71C57933}"/>
              </a:ext>
            </a:extLst>
          </p:cNvPr>
          <p:cNvSpPr txBox="1"/>
          <p:nvPr/>
        </p:nvSpPr>
        <p:spPr>
          <a:xfrm>
            <a:off x="5191760" y="1432560"/>
            <a:ext cx="26709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시그모이드</a:t>
            </a:r>
            <a:r>
              <a:rPr lang="ko-KR" altLang="en-US" sz="2000" dirty="0"/>
              <a:t> 함수라면 </a:t>
            </a:r>
            <a:r>
              <a:rPr lang="en-US" altLang="ko-KR" sz="2000" b="1" dirty="0"/>
              <a:t>input, output </a:t>
            </a:r>
            <a:r>
              <a:rPr lang="ko-KR" altLang="en-US" sz="2000" b="1" dirty="0"/>
              <a:t>값이 전부 </a:t>
            </a:r>
            <a:r>
              <a:rPr lang="en-US" altLang="ko-KR" sz="2000" b="1" dirty="0"/>
              <a:t>0 or 1</a:t>
            </a:r>
          </a:p>
          <a:p>
            <a:r>
              <a:rPr lang="en-US" altLang="ko-KR" sz="2000" b="1" dirty="0"/>
              <a:t>w1(-1 ~ 1)</a:t>
            </a:r>
            <a:r>
              <a:rPr lang="ko-KR" altLang="en-US" sz="2000" dirty="0"/>
              <a:t>이므로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Dot product </a:t>
            </a:r>
            <a:r>
              <a:rPr lang="ko-KR" altLang="en-US" sz="2000" dirty="0"/>
              <a:t>결과</a:t>
            </a:r>
            <a:endParaRPr lang="en-US" altLang="ko-KR" sz="2000" dirty="0"/>
          </a:p>
          <a:p>
            <a:r>
              <a:rPr lang="en-US" altLang="ko-KR" sz="2000" dirty="0"/>
              <a:t>Z</a:t>
            </a:r>
            <a:r>
              <a:rPr lang="ko-KR" altLang="en-US" sz="2000" dirty="0"/>
              <a:t>라고하면</a:t>
            </a:r>
            <a:r>
              <a:rPr lang="en-US" altLang="ko-KR" sz="2000" dirty="0"/>
              <a:t>,</a:t>
            </a:r>
          </a:p>
          <a:p>
            <a:endParaRPr lang="en-US" altLang="ko-KR" sz="2000" dirty="0"/>
          </a:p>
          <a:p>
            <a:r>
              <a:rPr lang="en-US" altLang="ko-KR" sz="2000" dirty="0"/>
              <a:t>Sigmoid(Z)</a:t>
            </a:r>
            <a:r>
              <a:rPr lang="ko-KR" altLang="en-US" sz="2000" dirty="0"/>
              <a:t>는</a:t>
            </a:r>
            <a:endParaRPr lang="en-US" altLang="ko-KR" sz="2000" dirty="0"/>
          </a:p>
          <a:p>
            <a:r>
              <a:rPr lang="ko-KR" altLang="en-US" sz="2000" dirty="0"/>
              <a:t>최댓값 </a:t>
            </a:r>
            <a:r>
              <a:rPr lang="en-US" altLang="ko-KR" sz="2000" dirty="0"/>
              <a:t>100, </a:t>
            </a:r>
          </a:p>
          <a:p>
            <a:r>
              <a:rPr lang="ko-KR" altLang="en-US" sz="2000" dirty="0"/>
              <a:t>최솟값 </a:t>
            </a:r>
            <a:r>
              <a:rPr lang="en-US" altLang="ko-KR" sz="2000" dirty="0"/>
              <a:t>-100</a:t>
            </a:r>
          </a:p>
          <a:p>
            <a:r>
              <a:rPr lang="ko-KR" altLang="en-US" sz="2000" dirty="0"/>
              <a:t>의 값을 갖게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4B3BA12-CE96-45C1-B09E-5C0EFB89D202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3224111" y="3479274"/>
            <a:ext cx="1967649" cy="250276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E39FF5-516B-4D2E-B0ED-1A125076E50E}"/>
              </a:ext>
            </a:extLst>
          </p:cNvPr>
          <p:cNvCxnSpPr>
            <a:cxnSpLocks/>
          </p:cNvCxnSpPr>
          <p:nvPr/>
        </p:nvCxnSpPr>
        <p:spPr>
          <a:xfrm>
            <a:off x="7675880" y="3325386"/>
            <a:ext cx="435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02D75F-CA3C-46F6-9A6A-B3A3C2FFCDE8}"/>
              </a:ext>
            </a:extLst>
          </p:cNvPr>
          <p:cNvGrpSpPr/>
          <p:nvPr/>
        </p:nvGrpSpPr>
        <p:grpSpPr>
          <a:xfrm>
            <a:off x="8111670" y="1527783"/>
            <a:ext cx="3819116" cy="5127738"/>
            <a:chOff x="8111670" y="1527783"/>
            <a:chExt cx="3819116" cy="5127738"/>
          </a:xfrm>
        </p:grpSpPr>
        <p:pic>
          <p:nvPicPr>
            <p:cNvPr id="9218" name="Picture 2" descr="sigmoid (시그모이드) – 창의 컴퓨팅(Creative Computing)">
              <a:extLst>
                <a:ext uri="{FF2B5EF4-FFF2-40B4-BE49-F238E27FC236}">
                  <a16:creationId xmlns:a16="http://schemas.microsoft.com/office/drawing/2014/main" id="{3DF7C98B-F238-48A5-98BA-1D7CA579A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670" y="1527783"/>
              <a:ext cx="3704410" cy="199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98B66A-D449-4977-8CA3-64B94BC4FB39}"/>
                </a:ext>
              </a:extLst>
            </p:cNvPr>
            <p:cNvSpPr txBox="1"/>
            <p:nvPr/>
          </p:nvSpPr>
          <p:spPr>
            <a:xfrm>
              <a:off x="8371840" y="3429000"/>
              <a:ext cx="80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-100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9BC7A7-74DE-4B9B-BA72-933F154A6A65}"/>
                </a:ext>
              </a:extLst>
            </p:cNvPr>
            <p:cNvSpPr txBox="1"/>
            <p:nvPr/>
          </p:nvSpPr>
          <p:spPr>
            <a:xfrm>
              <a:off x="10948873" y="3444240"/>
              <a:ext cx="80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 100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7F7616-B68D-41F9-8CB6-990C700C85A5}"/>
                </a:ext>
              </a:extLst>
            </p:cNvPr>
            <p:cNvSpPr txBox="1"/>
            <p:nvPr/>
          </p:nvSpPr>
          <p:spPr>
            <a:xfrm>
              <a:off x="8226376" y="4162531"/>
              <a:ext cx="3704410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Saturation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 문제 발생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endParaRPr lang="en-US" altLang="ko-KR" sz="2800" b="1" dirty="0">
                <a:solidFill>
                  <a:srgbClr val="FF0000"/>
                </a:solidFill>
              </a:endParaRPr>
            </a:p>
            <a:p>
              <a:r>
                <a:rPr lang="ko-KR" altLang="en-US" sz="2000" b="1" dirty="0">
                  <a:solidFill>
                    <a:schemeClr val="accent1"/>
                  </a:solidFill>
                </a:rPr>
                <a:t>뉴런의 개수가 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1000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개면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범위는 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10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배 늘어나므로</a:t>
              </a:r>
              <a:endParaRPr lang="en-US" altLang="ko-KR" sz="2000" b="1" dirty="0">
                <a:solidFill>
                  <a:schemeClr val="accent1"/>
                </a:solidFill>
              </a:endParaRPr>
            </a:p>
            <a:p>
              <a:r>
                <a:rPr lang="en-US" altLang="ko-KR" sz="2000" b="1" dirty="0"/>
                <a:t>input</a:t>
              </a:r>
              <a:r>
                <a:rPr lang="ko-KR" altLang="en-US" sz="2000" b="1" dirty="0"/>
                <a:t> 뉴런의 개수</a:t>
              </a:r>
              <a:endParaRPr lang="en-US" altLang="ko-KR" sz="2000" b="1" dirty="0"/>
            </a:p>
            <a:p>
              <a:r>
                <a:rPr lang="en-US" altLang="ko-KR" sz="2000" b="1" dirty="0"/>
                <a:t>Output </a:t>
              </a:r>
              <a:r>
                <a:rPr lang="ko-KR" altLang="en-US" sz="2000" b="1" dirty="0"/>
                <a:t>뉴런의 개수가 굉장히 </a:t>
              </a:r>
              <a:r>
                <a:rPr lang="ko-KR" altLang="en-US" sz="2000" b="1" dirty="0" err="1"/>
                <a:t>중요해진다</a:t>
              </a:r>
              <a:r>
                <a:rPr lang="en-US" altLang="ko-KR" sz="2000" b="1" dirty="0"/>
                <a:t>.</a:t>
              </a:r>
              <a:endParaRPr lang="ko-KR" altLang="en-US" sz="2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2FEC7E-CF0C-4E44-9EC6-0C2F95FF4061}"/>
              </a:ext>
            </a:extLst>
          </p:cNvPr>
          <p:cNvSpPr txBox="1"/>
          <p:nvPr/>
        </p:nvSpPr>
        <p:spPr>
          <a:xfrm>
            <a:off x="1955276" y="4576770"/>
            <a:ext cx="50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w1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52BB0-CB0A-4C01-814E-FD92870D82F0}"/>
              </a:ext>
            </a:extLst>
          </p:cNvPr>
          <p:cNvSpPr txBox="1"/>
          <p:nvPr/>
        </p:nvSpPr>
        <p:spPr>
          <a:xfrm>
            <a:off x="3099876" y="4541103"/>
            <a:ext cx="50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51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532"/>
            <a:ext cx="5820146" cy="722748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 – saturation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문제를 막자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1694362"/>
            <a:ext cx="3987801" cy="3795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고정된 수로 </a:t>
            </a:r>
            <a:r>
              <a:rPr lang="en-US" altLang="ko-KR" dirty="0"/>
              <a:t>initialization </a:t>
            </a:r>
            <a:r>
              <a:rPr lang="ko-KR" altLang="en-US" dirty="0"/>
              <a:t>하지 말고</a:t>
            </a:r>
            <a:r>
              <a:rPr lang="en-US" altLang="ko-KR" dirty="0"/>
              <a:t>, </a:t>
            </a:r>
            <a:r>
              <a:rPr lang="ko-KR" altLang="en-US" dirty="0"/>
              <a:t>좀 더 융통적으로 접근 해야함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뉴런의 수에 맞춰서 평균과 분산을 조정해서 </a:t>
            </a:r>
            <a:r>
              <a:rPr lang="en-US" altLang="ko-KR" b="1" dirty="0"/>
              <a:t>w</a:t>
            </a:r>
            <a:r>
              <a:rPr lang="ko-KR" altLang="en-US" b="1" dirty="0"/>
              <a:t>의 분포를 바꿔준다</a:t>
            </a:r>
            <a:r>
              <a:rPr lang="en-US" altLang="ko-KR" b="1" dirty="0"/>
              <a:t>.</a:t>
            </a:r>
            <a:r>
              <a:rPr lang="en-US" altLang="ko-KR" dirty="0"/>
              <a:t> -&gt; </a:t>
            </a:r>
            <a:r>
              <a:rPr lang="en-US" altLang="ko-KR" b="1" dirty="0"/>
              <a:t>input</a:t>
            </a:r>
            <a:r>
              <a:rPr lang="ko-KR" altLang="en-US" b="1" dirty="0"/>
              <a:t>과 </a:t>
            </a:r>
            <a:r>
              <a:rPr lang="en-US" altLang="ko-KR" b="1" dirty="0"/>
              <a:t>output</a:t>
            </a:r>
            <a:r>
              <a:rPr lang="ko-KR" altLang="en-US" b="1" dirty="0"/>
              <a:t>의 뉴런 개수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800" b="1" dirty="0" err="1">
                <a:solidFill>
                  <a:srgbClr val="FF0000"/>
                </a:solidFill>
              </a:rPr>
              <a:t>fan_in</a:t>
            </a:r>
            <a:r>
              <a:rPr lang="en-US" altLang="ko-KR" sz="2800" b="1" dirty="0">
                <a:solidFill>
                  <a:srgbClr val="FF0000"/>
                </a:solidFill>
              </a:rPr>
              <a:t>, </a:t>
            </a:r>
            <a:r>
              <a:rPr lang="en-US" altLang="ko-KR" sz="2800" b="1" dirty="0" err="1">
                <a:solidFill>
                  <a:srgbClr val="FF0000"/>
                </a:solidFill>
              </a:rPr>
              <a:t>fan_out</a:t>
            </a:r>
            <a:r>
              <a:rPr lang="ko-KR" altLang="en-US" sz="2800" b="1" dirty="0">
                <a:solidFill>
                  <a:srgbClr val="FF0000"/>
                </a:solidFill>
              </a:rPr>
              <a:t>을 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8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EE69D-BD1A-428C-86CD-4AE36C30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45" y="1694362"/>
            <a:ext cx="4612815" cy="37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65CBB8-E2C1-40D1-9A3B-9AAADE78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746240" cy="37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6B4B03-8D85-4888-95ED-6F1F9F9128FD}"/>
              </a:ext>
            </a:extLst>
          </p:cNvPr>
          <p:cNvSpPr txBox="1"/>
          <p:nvPr/>
        </p:nvSpPr>
        <p:spPr>
          <a:xfrm>
            <a:off x="7904480" y="2005648"/>
            <a:ext cx="3769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활성화 함수가 </a:t>
            </a:r>
            <a:r>
              <a:rPr lang="en-US" altLang="ko-KR" sz="2800" b="1" dirty="0"/>
              <a:t>tanh</a:t>
            </a:r>
            <a:r>
              <a:rPr lang="ko-KR" altLang="en-US" sz="2800" b="1" dirty="0"/>
              <a:t>인 상황에서 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Xavier initialization</a:t>
            </a:r>
            <a:r>
              <a:rPr lang="ko-KR" altLang="en-US" sz="2800" b="1" dirty="0"/>
              <a:t>이 굉장히 높은 퍼포먼스를 보임</a:t>
            </a:r>
          </a:p>
        </p:txBody>
      </p:sp>
    </p:spTree>
    <p:extLst>
      <p:ext uri="{BB962C8B-B14F-4D97-AF65-F5344CB8AC3E}">
        <p14:creationId xmlns:p14="http://schemas.microsoft.com/office/powerpoint/2010/main" val="226943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870AF91-81FF-4F93-8367-BCEFE196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06420"/>
            <a:ext cx="7902505" cy="444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C0DB743-5282-4D54-A60D-DFF71824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1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3FABFA-1EF5-43B0-9321-B1AED32B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54" y="1487706"/>
            <a:ext cx="4097691" cy="177126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9969279-C339-4197-BFCA-9A3204C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복기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D8A7BE-6799-4941-9EB4-D042A807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034302"/>
            <a:ext cx="2340324" cy="2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8561D5-A4EF-458C-ADA1-A961E9B0F1F6}"/>
              </a:ext>
            </a:extLst>
          </p:cNvPr>
          <p:cNvCxnSpPr/>
          <p:nvPr/>
        </p:nvCxnSpPr>
        <p:spPr>
          <a:xfrm>
            <a:off x="6240541" y="2469823"/>
            <a:ext cx="100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11FE7CA4-CE3E-4012-9917-F0F68D45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57" y="3779890"/>
            <a:ext cx="6785593" cy="22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D963080B-F77E-4099-B106-6997E54D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760" y="1690688"/>
            <a:ext cx="7867650" cy="2676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CA48E2-19F6-4AB7-8421-969171C5DE9E}"/>
              </a:ext>
            </a:extLst>
          </p:cNvPr>
          <p:cNvSpPr txBox="1"/>
          <p:nvPr/>
        </p:nvSpPr>
        <p:spPr>
          <a:xfrm>
            <a:off x="1656080" y="4673600"/>
            <a:ext cx="9316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ReLu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함수를 </a:t>
            </a:r>
            <a:r>
              <a:rPr lang="en-US" altLang="ko-KR" sz="2800" b="1" dirty="0"/>
              <a:t>activation function</a:t>
            </a:r>
            <a:r>
              <a:rPr lang="ko-KR" altLang="en-US" sz="2800" b="1" dirty="0"/>
              <a:t>으로 쓴다면</a:t>
            </a:r>
            <a:r>
              <a:rPr lang="en-US" altLang="ko-KR" sz="2800" b="1" dirty="0"/>
              <a:t>, </a:t>
            </a:r>
          </a:p>
          <a:p>
            <a:r>
              <a:rPr lang="en-US" altLang="ko-KR" sz="2800" b="1" dirty="0"/>
              <a:t>Default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W initialization</a:t>
            </a:r>
            <a:r>
              <a:rPr lang="ko-KR" altLang="en-US" sz="2800" b="1" dirty="0"/>
              <a:t>으로 </a:t>
            </a:r>
            <a:r>
              <a:rPr lang="en-US" altLang="ko-KR" sz="2800" b="1" dirty="0"/>
              <a:t>He initialization </a:t>
            </a:r>
            <a:r>
              <a:rPr lang="ko-KR" altLang="en-US" sz="2800" b="1" dirty="0"/>
              <a:t>를 쓰자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78884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0789-CDC5-4D06-A89B-950FC7BB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질의응답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F87AD-F017-49F9-AA8E-39253B82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60AC-A223-4A66-9DB4-BFF60E28A09C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0093D7-67D0-4155-A855-BA7BD393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776E2-F4DA-4D1D-96A6-4C0D785B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34A9B6-CF46-4A73-A057-0B41F9565EEE}"/>
              </a:ext>
            </a:extLst>
          </p:cNvPr>
          <p:cNvSpPr txBox="1">
            <a:spLocks/>
          </p:cNvSpPr>
          <p:nvPr/>
        </p:nvSpPr>
        <p:spPr>
          <a:xfrm>
            <a:off x="838200" y="169590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3D4144"/>
                </a:solidFill>
                <a:latin typeface="-apple-system"/>
              </a:rPr>
              <a:t>복기</a:t>
            </a:r>
            <a:endParaRPr lang="en-US" altLang="ko-KR" b="1">
              <a:solidFill>
                <a:srgbClr val="3D4144"/>
              </a:solidFill>
              <a:latin typeface="-apple-system"/>
            </a:endParaRPr>
          </a:p>
          <a:p>
            <a:r>
              <a:rPr lang="ko-KR" altLang="en-US" b="1">
                <a:solidFill>
                  <a:srgbClr val="3D4144"/>
                </a:solidFill>
                <a:latin typeface="-apple-system"/>
              </a:rPr>
              <a:t>활성화 함수</a:t>
            </a:r>
            <a:endParaRPr lang="en-US" altLang="ko-KR" b="1">
              <a:solidFill>
                <a:srgbClr val="3D4144"/>
              </a:solidFill>
              <a:latin typeface="-apple-system"/>
            </a:endParaRPr>
          </a:p>
          <a:p>
            <a:r>
              <a:rPr lang="en-US" altLang="ko-KR" b="1">
                <a:solidFill>
                  <a:srgbClr val="3D4144"/>
                </a:solidFill>
                <a:latin typeface="-apple-system"/>
              </a:rPr>
              <a:t>Optimization</a:t>
            </a:r>
          </a:p>
          <a:p>
            <a:r>
              <a:rPr lang="en-US" altLang="ko-KR" b="1">
                <a:solidFill>
                  <a:srgbClr val="3D4144"/>
                </a:solidFill>
                <a:latin typeface="-apple-system"/>
              </a:rPr>
              <a:t>Weight initialization</a:t>
            </a:r>
          </a:p>
          <a:p>
            <a:endParaRPr lang="en-US" altLang="ko-KR" b="1" dirty="0">
              <a:solidFill>
                <a:srgbClr val="3D4144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878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3FABFA-1EF5-43B0-9321-B1AED32B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905"/>
            <a:ext cx="6720085" cy="29048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566A09-72FA-4F8A-8C3B-899442F25B49}"/>
              </a:ext>
            </a:extLst>
          </p:cNvPr>
          <p:cNvGrpSpPr/>
          <p:nvPr/>
        </p:nvGrpSpPr>
        <p:grpSpPr>
          <a:xfrm>
            <a:off x="7558285" y="2202163"/>
            <a:ext cx="3619302" cy="1914525"/>
            <a:chOff x="7558285" y="2202163"/>
            <a:chExt cx="3619302" cy="1914525"/>
          </a:xfrm>
        </p:grpSpPr>
        <p:pic>
          <p:nvPicPr>
            <p:cNvPr id="1026" name="Picture 2" descr="Electronics Limited Technology Blog: Machine Learning: Activation Function  easily explained">
              <a:extLst>
                <a:ext uri="{FF2B5EF4-FFF2-40B4-BE49-F238E27FC236}">
                  <a16:creationId xmlns:a16="http://schemas.microsoft.com/office/drawing/2014/main" id="{EC1055FA-02F6-40AE-A04D-EE9E07224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812" y="2202163"/>
              <a:ext cx="2390775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6769633-FC99-4DE8-9158-753FFDBF4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85" y="3159426"/>
              <a:ext cx="94469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60337D-A822-476D-A25C-5808160A7191}"/>
              </a:ext>
            </a:extLst>
          </p:cNvPr>
          <p:cNvSpPr txBox="1"/>
          <p:nvPr/>
        </p:nvSpPr>
        <p:spPr>
          <a:xfrm>
            <a:off x="1966053" y="4495098"/>
            <a:ext cx="825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Activation function</a:t>
            </a:r>
            <a:r>
              <a:rPr lang="ko-KR" altLang="en-US" sz="2400" dirty="0"/>
              <a:t>이 없으면</a:t>
            </a:r>
            <a:r>
              <a:rPr lang="en-US" altLang="ko-KR" sz="2400" dirty="0"/>
              <a:t>, </a:t>
            </a:r>
            <a:r>
              <a:rPr lang="ko-KR" altLang="en-US" sz="2400" dirty="0"/>
              <a:t>층을 아무리 많이 쌓아도 </a:t>
            </a:r>
            <a:endParaRPr lang="en-US" altLang="ko-KR" sz="2400" dirty="0"/>
          </a:p>
          <a:p>
            <a:r>
              <a:rPr lang="en-US" altLang="ko-KR" sz="2400" dirty="0"/>
              <a:t>w(</a:t>
            </a:r>
            <a:r>
              <a:rPr lang="en-US" altLang="ko-KR" sz="2400" dirty="0" err="1"/>
              <a:t>wx+b</a:t>
            </a:r>
            <a:r>
              <a:rPr lang="en-US" altLang="ko-KR" sz="2400" dirty="0"/>
              <a:t>)+b</a:t>
            </a:r>
            <a:r>
              <a:rPr lang="ko-KR" altLang="en-US" sz="2400" dirty="0"/>
              <a:t>가 되기 때문에 </a:t>
            </a:r>
            <a:r>
              <a:rPr lang="en-US" altLang="ko-KR" sz="2400" dirty="0">
                <a:solidFill>
                  <a:srgbClr val="FF0000"/>
                </a:solidFill>
              </a:rPr>
              <a:t>Single layer</a:t>
            </a:r>
            <a:r>
              <a:rPr lang="ko-KR" altLang="en-US" sz="2400" dirty="0">
                <a:solidFill>
                  <a:srgbClr val="FF0000"/>
                </a:solidFill>
              </a:rPr>
              <a:t>랑 다름이 없어진다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969279-C339-4197-BFCA-9A3204C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복기</a:t>
            </a:r>
          </a:p>
        </p:txBody>
      </p:sp>
    </p:spTree>
    <p:extLst>
      <p:ext uri="{BB962C8B-B14F-4D97-AF65-F5344CB8AC3E}">
        <p14:creationId xmlns:p14="http://schemas.microsoft.com/office/powerpoint/2010/main" val="33548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BB1546F-D1A0-4AB0-A2AE-6860DAD9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32B30-FCCD-4D0F-9E6F-A06BB27017C0}"/>
              </a:ext>
            </a:extLst>
          </p:cNvPr>
          <p:cNvSpPr txBox="1"/>
          <p:nvPr/>
        </p:nvSpPr>
        <p:spPr>
          <a:xfrm>
            <a:off x="838200" y="1690688"/>
            <a:ext cx="8071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활성화 함수는 </a:t>
            </a:r>
            <a:r>
              <a:rPr lang="en-US" altLang="ko-KR" sz="3200" dirty="0" err="1"/>
              <a:t>defualt</a:t>
            </a:r>
            <a:r>
              <a:rPr lang="ko-KR" altLang="en-US" sz="3200" dirty="0"/>
              <a:t>로 </a:t>
            </a:r>
            <a:r>
              <a:rPr lang="en-US" altLang="ko-KR" sz="3200" dirty="0" err="1"/>
              <a:t>relu</a:t>
            </a:r>
            <a:r>
              <a:rPr lang="ko-KR" altLang="en-US" sz="3200" dirty="0"/>
              <a:t>를 이용하자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6157E-8FA3-42A3-A3DD-58DDC7FCD5F9}"/>
              </a:ext>
            </a:extLst>
          </p:cNvPr>
          <p:cNvSpPr txBox="1"/>
          <p:nvPr/>
        </p:nvSpPr>
        <p:spPr>
          <a:xfrm>
            <a:off x="5388990" y="2967335"/>
            <a:ext cx="141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why?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968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b="1" i="0" dirty="0">
                <a:solidFill>
                  <a:srgbClr val="3D4144"/>
                </a:solidFill>
                <a:effectLst/>
                <a:latin typeface="-apple-system"/>
              </a:rPr>
              <a:t>활성화 함수 </a:t>
            </a:r>
            <a:r>
              <a:rPr lang="en-US" altLang="ko-KR" sz="2400" b="1" i="0" dirty="0">
                <a:solidFill>
                  <a:srgbClr val="3D4144"/>
                </a:solidFill>
                <a:effectLst/>
                <a:latin typeface="-apple-system"/>
              </a:rPr>
              <a:t>– sigmoid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3074" name="Picture 2" descr="09-1. 활성화 함수(Activation function)">
            <a:extLst>
              <a:ext uri="{FF2B5EF4-FFF2-40B4-BE49-F238E27FC236}">
                <a16:creationId xmlns:a16="http://schemas.microsoft.com/office/drawing/2014/main" id="{8C824CCF-23D3-496E-BCC1-389AA95FC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3797"/>
            <a:ext cx="5405224" cy="38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50663-678A-49CF-9BD2-864362F457A0}"/>
              </a:ext>
            </a:extLst>
          </p:cNvPr>
          <p:cNvSpPr txBox="1"/>
          <p:nvPr/>
        </p:nvSpPr>
        <p:spPr>
          <a:xfrm>
            <a:off x="7074031" y="2305615"/>
            <a:ext cx="4279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rgbClr val="FF0000"/>
                </a:solidFill>
              </a:rPr>
              <a:t>기울기 소실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en-US" altLang="ko-KR" sz="2800" dirty="0"/>
              <a:t>Non zero-</a:t>
            </a:r>
            <a:r>
              <a:rPr lang="en-US" altLang="ko-KR" sz="2800" dirty="0" err="1"/>
              <a:t>cnetered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비싼 </a:t>
            </a:r>
            <a:r>
              <a:rPr lang="en-US" altLang="ko-KR" sz="2800" dirty="0"/>
              <a:t>Exp </a:t>
            </a:r>
            <a:r>
              <a:rPr lang="ko-KR" altLang="en-US" sz="2800" dirty="0"/>
              <a:t>연산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110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b="1" i="0" dirty="0">
                <a:solidFill>
                  <a:srgbClr val="3D4144"/>
                </a:solidFill>
                <a:effectLst/>
                <a:latin typeface="-apple-system"/>
              </a:rPr>
              <a:t>Sigmoid – </a:t>
            </a:r>
            <a:r>
              <a:rPr lang="ko-KR" altLang="en-US" sz="2400" b="1" i="0" dirty="0">
                <a:solidFill>
                  <a:srgbClr val="3D4144"/>
                </a:solidFill>
                <a:effectLst/>
                <a:latin typeface="-apple-system"/>
              </a:rPr>
              <a:t>기울기 소실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E3CBB9-A2AA-40EF-AF66-479EA8D9D8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32" y="1470581"/>
            <a:ext cx="8533136" cy="48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2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non zero-centered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CFA2F9-38BD-4608-AEE6-A8FFE1863B77}"/>
              </a:ext>
            </a:extLst>
          </p:cNvPr>
          <p:cNvGrpSpPr/>
          <p:nvPr/>
        </p:nvGrpSpPr>
        <p:grpSpPr>
          <a:xfrm>
            <a:off x="838200" y="1637275"/>
            <a:ext cx="4562172" cy="3792564"/>
            <a:chOff x="838200" y="1637275"/>
            <a:chExt cx="4562172" cy="3792564"/>
          </a:xfrm>
        </p:grpSpPr>
        <p:pic>
          <p:nvPicPr>
            <p:cNvPr id="18" name="Picture 2" descr="09-1. 활성화 함수(Activation function)">
              <a:extLst>
                <a:ext uri="{FF2B5EF4-FFF2-40B4-BE49-F238E27FC236}">
                  <a16:creationId xmlns:a16="http://schemas.microsoft.com/office/drawing/2014/main" id="{CD6CFF21-6C07-4417-B50C-8E04DFCA3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163100"/>
              <a:ext cx="4562172" cy="326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140E4A3-A7B2-4653-93C7-3F86EC9A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911" y="1637275"/>
              <a:ext cx="2952750" cy="77152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7775DB-5A27-4497-B474-2B25B72B8761}"/>
              </a:ext>
            </a:extLst>
          </p:cNvPr>
          <p:cNvGrpSpPr/>
          <p:nvPr/>
        </p:nvGrpSpPr>
        <p:grpSpPr>
          <a:xfrm>
            <a:off x="6096000" y="2368034"/>
            <a:ext cx="5667082" cy="2878229"/>
            <a:chOff x="6065363" y="1963857"/>
            <a:chExt cx="5667082" cy="287822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F18BB03-DE37-4C0A-9D29-CC8F1068877E}"/>
                </a:ext>
              </a:extLst>
            </p:cNvPr>
            <p:cNvGrpSpPr/>
            <p:nvPr/>
          </p:nvGrpSpPr>
          <p:grpSpPr>
            <a:xfrm>
              <a:off x="7229573" y="1963857"/>
              <a:ext cx="2762053" cy="1966912"/>
              <a:chOff x="7220147" y="1705819"/>
              <a:chExt cx="2762053" cy="19669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F0F7596-CCE4-4D09-8240-A162A44C285C}"/>
                      </a:ext>
                    </a:extLst>
                  </p:cNvPr>
                  <p:cNvSpPr txBox="1"/>
                  <p:nvPr/>
                </p:nvSpPr>
                <p:spPr>
                  <a:xfrm>
                    <a:off x="7220147" y="1705819"/>
                    <a:ext cx="2762053" cy="140596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ko-KR" altLang="en-US" sz="4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44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ko-KR" altLang="en-US" sz="44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ko-KR" altLang="en-US" sz="4400" i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ko-KR" altLang="en-US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4400" i="0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ko-KR" altLang="en-US" sz="44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4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F0F7596-CCE4-4D09-8240-A162A44C28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0147" y="1705819"/>
                    <a:ext cx="2762053" cy="14059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A69AD97-3982-4B69-9101-81FDB6193C0E}"/>
                  </a:ext>
                </a:extLst>
              </p:cNvPr>
              <p:cNvCxnSpPr/>
              <p:nvPr/>
            </p:nvCxnSpPr>
            <p:spPr>
              <a:xfrm>
                <a:off x="7522590" y="3111781"/>
                <a:ext cx="7918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672723D-2983-48E1-9E14-87BAAABA2621}"/>
                  </a:ext>
                </a:extLst>
              </p:cNvPr>
              <p:cNvCxnSpPr/>
              <p:nvPr/>
            </p:nvCxnSpPr>
            <p:spPr>
              <a:xfrm>
                <a:off x="8891048" y="3133141"/>
                <a:ext cx="7918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A1527184-DBC5-4DDF-83F4-78514DC3FEE6}"/>
                  </a:ext>
                </a:extLst>
              </p:cNvPr>
              <p:cNvCxnSpPr/>
              <p:nvPr/>
            </p:nvCxnSpPr>
            <p:spPr>
              <a:xfrm flipH="1">
                <a:off x="7673419" y="3124931"/>
                <a:ext cx="245096" cy="536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7CC2BA63-70B5-4646-B718-D2A4385FD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44" y="3136339"/>
                <a:ext cx="245096" cy="536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E04454-7AF8-4B65-9F6A-71FD0EC1B264}"/>
                    </a:ext>
                  </a:extLst>
                </p:cNvPr>
                <p:cNvSpPr txBox="1"/>
                <p:nvPr/>
              </p:nvSpPr>
              <p:spPr>
                <a:xfrm>
                  <a:off x="6065363" y="3866619"/>
                  <a:ext cx="293330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/>
                    <a:t>Local gradient</a:t>
                  </a:r>
                </a:p>
                <a:p>
                  <a:r>
                    <a:rPr lang="en-US" altLang="ko-KR" sz="2800" dirty="0"/>
                    <a:t>       </a:t>
                  </a:r>
                  <a:r>
                    <a:rPr lang="ko-KR" altLang="en-US" sz="2800" dirty="0" err="1"/>
                    <a:t>입력값</a:t>
                  </a:r>
                  <a:r>
                    <a:rPr lang="ko-KR" altLang="en-US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ko-KR" alt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ko-KR" altLang="en-US" sz="28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E04454-7AF8-4B65-9F6A-71FD0EC1B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363" y="3866619"/>
                  <a:ext cx="2933305" cy="954107"/>
                </a:xfrm>
                <a:prstGeom prst="rect">
                  <a:avLst/>
                </a:prstGeom>
                <a:blipFill>
                  <a:blip r:embed="rId5"/>
                  <a:stretch>
                    <a:fillRect l="-4158" t="-7051" b="-173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202BBC-1898-46DE-A921-8E1ACE236D99}"/>
                </a:ext>
              </a:extLst>
            </p:cNvPr>
            <p:cNvSpPr txBox="1"/>
            <p:nvPr/>
          </p:nvSpPr>
          <p:spPr>
            <a:xfrm>
              <a:off x="8900474" y="3887979"/>
              <a:ext cx="28319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Global gradient</a:t>
              </a:r>
            </a:p>
            <a:p>
              <a:r>
                <a:rPr lang="ko-KR" altLang="en-US" sz="2800" b="1" dirty="0">
                  <a:solidFill>
                    <a:srgbClr val="FF0000"/>
                  </a:solidFill>
                </a:rPr>
                <a:t>음수 </a:t>
              </a:r>
              <a:r>
                <a:rPr lang="en-US" altLang="ko-KR" sz="2800" b="1" dirty="0">
                  <a:solidFill>
                    <a:srgbClr val="FF0000"/>
                  </a:solidFill>
                </a:rPr>
                <a:t>or 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양수 </a:t>
              </a:r>
              <a:r>
                <a:rPr lang="en-US" altLang="ko-KR" sz="2800" b="1" dirty="0">
                  <a:solidFill>
                    <a:srgbClr val="FF0000"/>
                  </a:solidFill>
                </a:rPr>
                <a:t>??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29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non zero-centered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F1A2E-2C86-4AEB-8161-AE6566ECC6B6}"/>
              </a:ext>
            </a:extLst>
          </p:cNvPr>
          <p:cNvSpPr txBox="1"/>
          <p:nvPr/>
        </p:nvSpPr>
        <p:spPr>
          <a:xfrm>
            <a:off x="1429339" y="5581602"/>
            <a:ext cx="93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w</a:t>
            </a:r>
            <a:r>
              <a:rPr lang="ko-KR" altLang="en-US" dirty="0"/>
              <a:t>의 값의 부호가 전부 한 방향으로 이루어지기 때문에 </a:t>
            </a:r>
            <a:r>
              <a:rPr lang="ko-KR" altLang="en-US" dirty="0">
                <a:solidFill>
                  <a:srgbClr val="FF0000"/>
                </a:solidFill>
              </a:rPr>
              <a:t>지그재그 현상이 발생함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E6501A-90B5-45C4-9992-A9D530651447}"/>
              </a:ext>
            </a:extLst>
          </p:cNvPr>
          <p:cNvGrpSpPr/>
          <p:nvPr/>
        </p:nvGrpSpPr>
        <p:grpSpPr>
          <a:xfrm>
            <a:off x="3811571" y="1444330"/>
            <a:ext cx="4808013" cy="3760503"/>
            <a:chOff x="1454870" y="1302928"/>
            <a:chExt cx="4808013" cy="376050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C63BB7B-AF2C-45CA-B921-0329C4551BDC}"/>
                </a:ext>
              </a:extLst>
            </p:cNvPr>
            <p:cNvGrpSpPr/>
            <p:nvPr/>
          </p:nvGrpSpPr>
          <p:grpSpPr>
            <a:xfrm>
              <a:off x="1454870" y="1434111"/>
              <a:ext cx="4656841" cy="3629320"/>
              <a:chOff x="3864990" y="1206631"/>
              <a:chExt cx="4656841" cy="3629320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77EC018-98FC-4A9F-AFFE-034D56B192BC}"/>
                  </a:ext>
                </a:extLst>
              </p:cNvPr>
              <p:cNvCxnSpPr/>
              <p:nvPr/>
            </p:nvCxnSpPr>
            <p:spPr>
              <a:xfrm flipV="1">
                <a:off x="6096000" y="1206631"/>
                <a:ext cx="0" cy="362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E5712FC-6F20-498E-A6DB-551F071B0360}"/>
                  </a:ext>
                </a:extLst>
              </p:cNvPr>
              <p:cNvCxnSpPr/>
              <p:nvPr/>
            </p:nvCxnSpPr>
            <p:spPr>
              <a:xfrm>
                <a:off x="3864990" y="3091992"/>
                <a:ext cx="46568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5060E1-A066-449D-A4F2-C964115E94C9}"/>
                    </a:ext>
                  </a:extLst>
                </p:cNvPr>
                <p:cNvSpPr txBox="1"/>
                <p:nvPr/>
              </p:nvSpPr>
              <p:spPr>
                <a:xfrm>
                  <a:off x="5916891" y="3311137"/>
                  <a:ext cx="3459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5060E1-A066-449D-A4F2-C964115E9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6891" y="3311137"/>
                  <a:ext cx="34599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263" r="-3509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2D31B06-40AD-49FD-9863-40B7978B90CB}"/>
                    </a:ext>
                  </a:extLst>
                </p:cNvPr>
                <p:cNvSpPr/>
                <p:nvPr/>
              </p:nvSpPr>
              <p:spPr>
                <a:xfrm>
                  <a:off x="3685880" y="1302928"/>
                  <a:ext cx="535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2D31B06-40AD-49FD-9863-40B7978B90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880" y="1302928"/>
                  <a:ext cx="53598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ED655D8A-F767-4F08-A70E-48239320DB01}"/>
              </a:ext>
            </a:extLst>
          </p:cNvPr>
          <p:cNvSpPr/>
          <p:nvPr/>
        </p:nvSpPr>
        <p:spPr>
          <a:xfrm>
            <a:off x="4632490" y="2111605"/>
            <a:ext cx="373138" cy="3770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BC713C-D369-45F0-94E6-D0552AED694A}"/>
              </a:ext>
            </a:extLst>
          </p:cNvPr>
          <p:cNvCxnSpPr>
            <a:cxnSpLocks/>
          </p:cNvCxnSpPr>
          <p:nvPr/>
        </p:nvCxnSpPr>
        <p:spPr>
          <a:xfrm flipV="1">
            <a:off x="4950983" y="1972618"/>
            <a:ext cx="987118" cy="491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389280F-8E59-48AA-AD41-E419B5CDE4D5}"/>
              </a:ext>
            </a:extLst>
          </p:cNvPr>
          <p:cNvCxnSpPr/>
          <p:nvPr/>
        </p:nvCxnSpPr>
        <p:spPr>
          <a:xfrm flipH="1">
            <a:off x="5524107" y="2111605"/>
            <a:ext cx="413994" cy="1102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3F50562-3EE3-442F-8680-CF9452514EE2}"/>
              </a:ext>
            </a:extLst>
          </p:cNvPr>
          <p:cNvCxnSpPr/>
          <p:nvPr/>
        </p:nvCxnSpPr>
        <p:spPr>
          <a:xfrm flipV="1">
            <a:off x="5646656" y="2799761"/>
            <a:ext cx="931905" cy="414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4E224EA-E489-4C02-BE24-6B62A2F0F921}"/>
              </a:ext>
            </a:extLst>
          </p:cNvPr>
          <p:cNvCxnSpPr/>
          <p:nvPr/>
        </p:nvCxnSpPr>
        <p:spPr>
          <a:xfrm flipH="1">
            <a:off x="6297105" y="2960016"/>
            <a:ext cx="281456" cy="114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A8848F-B818-4B83-9353-03574D6C8F3A}"/>
              </a:ext>
            </a:extLst>
          </p:cNvPr>
          <p:cNvCxnSpPr/>
          <p:nvPr/>
        </p:nvCxnSpPr>
        <p:spPr>
          <a:xfrm flipV="1">
            <a:off x="6395301" y="3570402"/>
            <a:ext cx="948179" cy="530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E3BFA0-3AA3-406C-9EBC-CA201C71A518}"/>
              </a:ext>
            </a:extLst>
          </p:cNvPr>
          <p:cNvCxnSpPr/>
          <p:nvPr/>
        </p:nvCxnSpPr>
        <p:spPr>
          <a:xfrm flipH="1">
            <a:off x="7126664" y="3729538"/>
            <a:ext cx="216816" cy="889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별: 꼭짓점 5개 45">
            <a:extLst>
              <a:ext uri="{FF2B5EF4-FFF2-40B4-BE49-F238E27FC236}">
                <a16:creationId xmlns:a16="http://schemas.microsoft.com/office/drawing/2014/main" id="{E05870EA-CD89-41A2-A12D-AD224FC30C8B}"/>
              </a:ext>
            </a:extLst>
          </p:cNvPr>
          <p:cNvSpPr/>
          <p:nvPr/>
        </p:nvSpPr>
        <p:spPr>
          <a:xfrm>
            <a:off x="6919273" y="4618830"/>
            <a:ext cx="490185" cy="40571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6546E3-454B-473E-B44F-25D5758C465B}"/>
              </a:ext>
            </a:extLst>
          </p:cNvPr>
          <p:cNvSpPr/>
          <p:nvPr/>
        </p:nvSpPr>
        <p:spPr>
          <a:xfrm>
            <a:off x="5447706" y="123243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양의 방향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2D2A47-DC8F-49F6-9101-1C24C1202617}"/>
              </a:ext>
            </a:extLst>
          </p:cNvPr>
          <p:cNvSpPr/>
          <p:nvPr/>
        </p:nvSpPr>
        <p:spPr>
          <a:xfrm>
            <a:off x="7678717" y="3055458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양의 방향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E7C7B8-5A75-4250-BDE7-4D5F89510520}"/>
              </a:ext>
            </a:extLst>
          </p:cNvPr>
          <p:cNvSpPr/>
          <p:nvPr/>
        </p:nvSpPr>
        <p:spPr>
          <a:xfrm>
            <a:off x="5447706" y="5089659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음의 방향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CB3208-F726-4846-A029-1253E3672981}"/>
              </a:ext>
            </a:extLst>
          </p:cNvPr>
          <p:cNvSpPr/>
          <p:nvPr/>
        </p:nvSpPr>
        <p:spPr>
          <a:xfrm>
            <a:off x="3658008" y="308320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음의 방향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297B73-CB16-48A6-A329-7B144615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05" y="2960016"/>
            <a:ext cx="2965524" cy="249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3D9CCD-4919-41F0-9235-A7820C46730E}"/>
              </a:ext>
            </a:extLst>
          </p:cNvPr>
          <p:cNvCxnSpPr>
            <a:cxnSpLocks/>
            <a:stCxn id="2050" idx="1"/>
          </p:cNvCxnSpPr>
          <p:nvPr/>
        </p:nvCxnSpPr>
        <p:spPr>
          <a:xfrm flipH="1">
            <a:off x="7550871" y="4209825"/>
            <a:ext cx="1697434" cy="57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7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5260</TotalTime>
  <Words>781</Words>
  <Application>Microsoft Office PowerPoint</Application>
  <PresentationFormat>와이드스크린</PresentationFormat>
  <Paragraphs>244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-apple-system</vt:lpstr>
      <vt:lpstr>맑은 고딕</vt:lpstr>
      <vt:lpstr>Arial</vt:lpstr>
      <vt:lpstr>Cambria Math</vt:lpstr>
      <vt:lpstr>Office 테마</vt:lpstr>
      <vt:lpstr>PowerPoint 프레젠테이션</vt:lpstr>
      <vt:lpstr>목차</vt:lpstr>
      <vt:lpstr>복기</vt:lpstr>
      <vt:lpstr>복기</vt:lpstr>
      <vt:lpstr>활성화 함수</vt:lpstr>
      <vt:lpstr>활성화 함수 – sigmoid</vt:lpstr>
      <vt:lpstr>Sigmoid – 기울기 소실</vt:lpstr>
      <vt:lpstr>Sigmoid – non zero-centered</vt:lpstr>
      <vt:lpstr>Sigmoid – non zero-centered</vt:lpstr>
      <vt:lpstr>Sigmoid – exp 연산</vt:lpstr>
      <vt:lpstr>활성화 함수 – tanh</vt:lpstr>
      <vt:lpstr>ReLu 함수</vt:lpstr>
      <vt:lpstr>ReLu 함수 – dead relu</vt:lpstr>
      <vt:lpstr>그 밖의 ReLu 함수</vt:lpstr>
      <vt:lpstr>Optimization</vt:lpstr>
      <vt:lpstr>Optimization</vt:lpstr>
      <vt:lpstr>Optimization </vt:lpstr>
      <vt:lpstr>Optimization – saddle point를 해결하자.</vt:lpstr>
      <vt:lpstr>Optimization</vt:lpstr>
      <vt:lpstr>Optimization</vt:lpstr>
      <vt:lpstr>Weight initialization</vt:lpstr>
      <vt:lpstr>Weight initialization</vt:lpstr>
      <vt:lpstr>Weight initialization</vt:lpstr>
      <vt:lpstr>Weight initialization</vt:lpstr>
      <vt:lpstr>Weight initialization</vt:lpstr>
      <vt:lpstr>Weight initialization</vt:lpstr>
      <vt:lpstr>Weight initialization – saturation 문제를 막자</vt:lpstr>
      <vt:lpstr>Weight initialization</vt:lpstr>
      <vt:lpstr>Weight initialization</vt:lpstr>
      <vt:lpstr>Weight initialization</vt:lpstr>
      <vt:lpstr>질의응답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지현</dc:creator>
  <cp:lastModifiedBy>정 인호</cp:lastModifiedBy>
  <cp:revision>81</cp:revision>
  <dcterms:created xsi:type="dcterms:W3CDTF">2021-01-16T05:25:00Z</dcterms:created>
  <dcterms:modified xsi:type="dcterms:W3CDTF">2021-02-28T04:41:51Z</dcterms:modified>
</cp:coreProperties>
</file>